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1"/>
  </p:notesMasterIdLst>
  <p:handoutMasterIdLst>
    <p:handoutMasterId r:id="rId42"/>
  </p:handoutMasterIdLst>
  <p:sldIdLst>
    <p:sldId id="265" r:id="rId3"/>
    <p:sldId id="353" r:id="rId4"/>
    <p:sldId id="325" r:id="rId5"/>
    <p:sldId id="352" r:id="rId6"/>
    <p:sldId id="331" r:id="rId7"/>
    <p:sldId id="332" r:id="rId8"/>
    <p:sldId id="320" r:id="rId9"/>
    <p:sldId id="322" r:id="rId10"/>
    <p:sldId id="340" r:id="rId11"/>
    <p:sldId id="341" r:id="rId12"/>
    <p:sldId id="321" r:id="rId13"/>
    <p:sldId id="323" r:id="rId14"/>
    <p:sldId id="324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2" r:id="rId23"/>
    <p:sldId id="343" r:id="rId24"/>
    <p:sldId id="344" r:id="rId25"/>
    <p:sldId id="345" r:id="rId26"/>
    <p:sldId id="346" r:id="rId27"/>
    <p:sldId id="348" r:id="rId28"/>
    <p:sldId id="349" r:id="rId29"/>
    <p:sldId id="350" r:id="rId30"/>
    <p:sldId id="351" r:id="rId31"/>
    <p:sldId id="311" r:id="rId32"/>
    <p:sldId id="313" r:id="rId33"/>
    <p:sldId id="312" r:id="rId34"/>
    <p:sldId id="314" r:id="rId35"/>
    <p:sldId id="315" r:id="rId36"/>
    <p:sldId id="316" r:id="rId37"/>
    <p:sldId id="317" r:id="rId38"/>
    <p:sldId id="318" r:id="rId39"/>
    <p:sldId id="319" r:id="rId40"/>
  </p:sldIdLst>
  <p:sldSz cx="12188825" cy="6858000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7" autoAdjust="0"/>
    <p:restoredTop sz="86357" autoAdjust="0"/>
  </p:normalViewPr>
  <p:slideViewPr>
    <p:cSldViewPr showGuides="1">
      <p:cViewPr varScale="1">
        <p:scale>
          <a:sx n="78" d="100"/>
          <a:sy n="78" d="100"/>
        </p:scale>
        <p:origin x="120" y="12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738528"/>
        <c:axId val="33645055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738528"/>
        <c:axId val="336450552"/>
      </c:lineChart>
      <c:catAx>
        <c:axId val="22273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450552"/>
        <c:crosses val="autoZero"/>
        <c:auto val="1"/>
        <c:lblAlgn val="ctr"/>
        <c:lblOffset val="100"/>
        <c:noMultiLvlLbl val="0"/>
      </c:catAx>
      <c:valAx>
        <c:axId val="336450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73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 smtClean="0"/>
            <a:t>Step 1 Title</a:t>
          </a:r>
          <a:endParaRPr lang="en-US" dirty="0"/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AB2E8498-CC81-452F-A895-08F3845AA347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BF381BD4-48DC-48BF-8C18-C307CDD4D490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5D881325-883F-44A1-A5FB-E01856D07A5B}" type="parTrans" cxnId="{5F9EDECD-FB20-4615-B5EC-47255B2B532F}">
      <dgm:prSet/>
      <dgm:spPr/>
      <dgm:t>
        <a:bodyPr/>
        <a:lstStyle/>
        <a:p>
          <a:endParaRPr lang="en-US"/>
        </a:p>
      </dgm:t>
    </dgm:pt>
    <dgm:pt modelId="{2C645F98-BC4B-4797-BC42-0872EA7B0575}" type="sibTrans" cxnId="{5F9EDECD-FB20-4615-B5EC-47255B2B532F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 smtClean="0"/>
            <a:t>Step 2 Title</a:t>
          </a:r>
          <a:endParaRPr lang="en-US" dirty="0"/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 smtClean="0"/>
            <a:t>Step 3 Title</a:t>
          </a:r>
          <a:endParaRPr lang="en-US" dirty="0"/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/>
      <dgm:t>
        <a:bodyPr/>
        <a:lstStyle/>
        <a:p>
          <a:r>
            <a:rPr lang="en-US" smtClean="0"/>
            <a:t>Task description</a:t>
          </a:r>
          <a:endParaRPr lang="en-US" dirty="0"/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65B6D8B9-E558-4264-B37F-7B4B2A8896DF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04F5A724-3AA7-4E78-B992-BCB3E916993F}" type="parTrans" cxnId="{CA96E113-7151-48C8-B4D5-7AA211772CC8}">
      <dgm:prSet/>
      <dgm:spPr/>
      <dgm:t>
        <a:bodyPr/>
        <a:lstStyle/>
        <a:p>
          <a:endParaRPr lang="en-US"/>
        </a:p>
      </dgm:t>
    </dgm:pt>
    <dgm:pt modelId="{370A79FF-9957-49E1-811F-78AB198DD9E0}" type="sibTrans" cxnId="{CA96E113-7151-48C8-B4D5-7AA211772CC8}">
      <dgm:prSet/>
      <dgm:spPr/>
      <dgm:t>
        <a:bodyPr/>
        <a:lstStyle/>
        <a:p>
          <a:endParaRPr lang="en-US"/>
        </a:p>
      </dgm:t>
    </dgm:pt>
    <dgm:pt modelId="{6E7DBE00-7E5B-46F8-BBA0-CF0079A58E82}">
      <dgm:prSet phldrT="[Text]"/>
      <dgm:spPr/>
      <dgm:t>
        <a:bodyPr/>
        <a:lstStyle/>
        <a:p>
          <a:r>
            <a:rPr lang="en-US" dirty="0" smtClean="0"/>
            <a:t>Task description</a:t>
          </a:r>
          <a:endParaRPr lang="en-US" dirty="0"/>
        </a:p>
      </dgm:t>
    </dgm:pt>
    <dgm:pt modelId="{6FAC7821-43C2-4A12-9638-E9B1BDE7C8D8}" type="parTrans" cxnId="{3D080EE7-BDF0-495B-A4FB-103A296CD73B}">
      <dgm:prSet/>
      <dgm:spPr/>
      <dgm:t>
        <a:bodyPr/>
        <a:lstStyle/>
        <a:p>
          <a:endParaRPr lang="en-US"/>
        </a:p>
      </dgm:t>
    </dgm:pt>
    <dgm:pt modelId="{65147ED7-18A4-49A5-9AEE-066FB0363316}" type="sibTrans" cxnId="{3D080EE7-BDF0-495B-A4FB-103A296CD73B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0C68F2E9-D20E-4DD0-B6CB-F7DB9484C868}" type="presOf" srcId="{BF381BD4-48DC-48BF-8C18-C307CDD4D490}" destId="{BFE859F2-A9E8-4F95-9161-8EC68F2D30C4}" srcOrd="1" destOrd="1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3B2CD89C-CF67-43E3-9293-C53C72995678}" type="presOf" srcId="{BF381BD4-48DC-48BF-8C18-C307CDD4D490}" destId="{96015622-8A46-45CF-A72A-2856B699B374}" srcOrd="0" destOrd="1" presId="urn:microsoft.com/office/officeart/2005/8/layout/hProcess4"/>
    <dgm:cxn modelId="{A106624A-0005-41D4-B64A-901644325FEA}" type="presOf" srcId="{6E7DBE00-7E5B-46F8-BBA0-CF0079A58E82}" destId="{843715D2-C2C2-41EB-BDA3-21230FBA46DB}" srcOrd="1" destOrd="1" presId="urn:microsoft.com/office/officeart/2005/8/layout/hProcess4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0C99A0E7-7B5A-462A-BC31-41CB3B1D1005}" type="presOf" srcId="{0E9DE493-19D7-4EC9-97C9-5F26233F1106}" destId="{3960CFF8-4383-4382-8D6D-F2A00F508E8D}" srcOrd="0" destOrd="0" presId="urn:microsoft.com/office/officeart/2005/8/layout/hProcess4"/>
    <dgm:cxn modelId="{300E722A-937B-4681-BF9C-7933B3C6956A}" type="presOf" srcId="{F6D27D1B-CDCB-481F-B8FA-AB31B2A119DE}" destId="{029D1FDE-4DD7-4FA5-8C70-0C747477B66C}" srcOrd="0" destOrd="0" presId="urn:microsoft.com/office/officeart/2005/8/layout/hProcess4"/>
    <dgm:cxn modelId="{0DE04CA7-8D0A-42E1-B07A-0D64581626CA}" type="presOf" srcId="{7AEB6639-3258-49E8-8B1F-B4A9C61922BE}" destId="{DC2A0ADB-DCE3-4BF4-9952-0394865777AC}" srcOrd="0" destOrd="0" presId="urn:microsoft.com/office/officeart/2005/8/layout/hProcess4"/>
    <dgm:cxn modelId="{878AE697-35FC-403D-92A3-0B92F7B7EB7A}" type="presOf" srcId="{0B00F5A8-A0EF-4111-9D86-004317B4F49E}" destId="{E83793B4-2C5C-4D90-82FA-E5EE4745664D}" srcOrd="0" destOrd="0" presId="urn:microsoft.com/office/officeart/2005/8/layout/hProcess4"/>
    <dgm:cxn modelId="{E9730C94-0A42-4F8E-B45A-02CE25449719}" type="presOf" srcId="{AB2E8498-CC81-452F-A895-08F3845AA347}" destId="{BFE859F2-A9E8-4F95-9161-8EC68F2D30C4}" srcOrd="1" destOrd="0" presId="urn:microsoft.com/office/officeart/2005/8/layout/hProcess4"/>
    <dgm:cxn modelId="{0731A115-58A3-481B-8A1D-4C0F1D56F785}" type="presOf" srcId="{FB986F71-3126-4196-BD30-74AEDC39A1CA}" destId="{E18C6CF4-EDEB-4539-A36D-E0355B626199}" srcOrd="0" destOrd="0" presId="urn:microsoft.com/office/officeart/2005/8/layout/hProcess4"/>
    <dgm:cxn modelId="{C875BEE4-598B-4FE7-9AAC-474318887EB0}" type="presOf" srcId="{D0B150DF-3AA4-454C-8652-25880449C422}" destId="{6A63D16E-EEE6-4267-97EA-5AD7D2BC4E84}" srcOrd="0" destOrd="0" presId="urn:microsoft.com/office/officeart/2005/8/layout/hProcess4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8593019D-C207-4E1B-B1C1-18E0CC95AA04}" type="presOf" srcId="{65B6D8B9-E558-4264-B37F-7B4B2A8896DF}" destId="{67FFE978-6FBE-4424-80BE-B9E4B4DD0695}" srcOrd="1" destOrd="1" presId="urn:microsoft.com/office/officeart/2005/8/layout/hProcess4"/>
    <dgm:cxn modelId="{F3D001C7-FD84-41F5-B497-6421DAD4965E}" type="presOf" srcId="{65B6D8B9-E558-4264-B37F-7B4B2A8896DF}" destId="{E83793B4-2C5C-4D90-82FA-E5EE4745664D}" srcOrd="0" destOrd="1" presId="urn:microsoft.com/office/officeart/2005/8/layout/hProcess4"/>
    <dgm:cxn modelId="{DC0556BF-DB8E-4C8C-A27B-FEA575AE48F1}" type="presOf" srcId="{68838C34-4D02-49F8-ADD7-BFA90D87B7EA}" destId="{843715D2-C2C2-41EB-BDA3-21230FBA46DB}" srcOrd="1" destOrd="0" presId="urn:microsoft.com/office/officeart/2005/8/layout/hProcess4"/>
    <dgm:cxn modelId="{004946A5-CBD1-4C7F-A823-A85DAC245DF7}" type="presOf" srcId="{6E7DBE00-7E5B-46F8-BBA0-CF0079A58E82}" destId="{69C28D3B-E083-42DF-9EA0-916CA12125A9}" srcOrd="0" destOrd="1" presId="urn:microsoft.com/office/officeart/2005/8/layout/hProcess4"/>
    <dgm:cxn modelId="{56878CDA-253E-4C45-8745-6F7C37074EAE}" type="presOf" srcId="{58828492-5CEF-4AFE-95CB-5D7E6A18158B}" destId="{047F5837-10E2-4FFC-A492-DB8A19EF48CA}" srcOrd="0" destOrd="0" presId="urn:microsoft.com/office/officeart/2005/8/layout/hProcess4"/>
    <dgm:cxn modelId="{E113FEAA-1F7F-443C-BD88-38A807CEBD28}" type="presOf" srcId="{0B00F5A8-A0EF-4111-9D86-004317B4F49E}" destId="{67FFE978-6FBE-4424-80BE-B9E4B4DD0695}" srcOrd="1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CA96E113-7151-48C8-B4D5-7AA211772CC8}" srcId="{F6D27D1B-CDCB-481F-B8FA-AB31B2A119DE}" destId="{65B6D8B9-E558-4264-B37F-7B4B2A8896DF}" srcOrd="1" destOrd="0" parTransId="{04F5A724-3AA7-4E78-B992-BCB3E916993F}" sibTransId="{370A79FF-9957-49E1-811F-78AB198DD9E0}"/>
    <dgm:cxn modelId="{3D080EE7-BDF0-495B-A4FB-103A296CD73B}" srcId="{58828492-5CEF-4AFE-95CB-5D7E6A18158B}" destId="{6E7DBE00-7E5B-46F8-BBA0-CF0079A58E82}" srcOrd="1" destOrd="0" parTransId="{6FAC7821-43C2-4A12-9638-E9B1BDE7C8D8}" sibTransId="{65147ED7-18A4-49A5-9AEE-066FB0363316}"/>
    <dgm:cxn modelId="{1BE66046-E00C-4ECF-A4C7-64A3E9346530}" type="presOf" srcId="{68838C34-4D02-49F8-ADD7-BFA90D87B7EA}" destId="{69C28D3B-E083-42DF-9EA0-916CA12125A9}" srcOrd="0" destOrd="0" presId="urn:microsoft.com/office/officeart/2005/8/layout/hProcess4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792CF8D9-766B-49FE-B851-31297691E0C7}" type="presOf" srcId="{AB2E8498-CC81-452F-A895-08F3845AA347}" destId="{96015622-8A46-45CF-A72A-2856B699B374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7BE7AED0-385C-460E-A868-06962FF7BF4D}" type="presParOf" srcId="{3960CFF8-4383-4382-8D6D-F2A00F508E8D}" destId="{366CFF54-5C8F-47F9-BFD8-D9AF3EADDA3E}" srcOrd="0" destOrd="0" presId="urn:microsoft.com/office/officeart/2005/8/layout/hProcess4"/>
    <dgm:cxn modelId="{7C708C67-6B57-4F62-BFC8-44484A4BB8C4}" type="presParOf" srcId="{3960CFF8-4383-4382-8D6D-F2A00F508E8D}" destId="{13688FBD-4079-41FE-A6A2-B5B0F293E6BF}" srcOrd="1" destOrd="0" presId="urn:microsoft.com/office/officeart/2005/8/layout/hProcess4"/>
    <dgm:cxn modelId="{697CCE2B-9683-4DC0-A208-89C15D73093F}" type="presParOf" srcId="{3960CFF8-4383-4382-8D6D-F2A00F508E8D}" destId="{224851B6-C14D-49DE-883B-A13003DA4601}" srcOrd="2" destOrd="0" presId="urn:microsoft.com/office/officeart/2005/8/layout/hProcess4"/>
    <dgm:cxn modelId="{FB980B6C-7B77-4691-82C5-788FE8D96E48}" type="presParOf" srcId="{224851B6-C14D-49DE-883B-A13003DA4601}" destId="{1439717B-283C-48FF-AF62-1990F52B6512}" srcOrd="0" destOrd="0" presId="urn:microsoft.com/office/officeart/2005/8/layout/hProcess4"/>
    <dgm:cxn modelId="{77B1C0E7-D435-456C-A00F-39975DCDAA0B}" type="presParOf" srcId="{1439717B-283C-48FF-AF62-1990F52B6512}" destId="{BCCE6711-D1D8-4B2C-917E-41AB5A6114A8}" srcOrd="0" destOrd="0" presId="urn:microsoft.com/office/officeart/2005/8/layout/hProcess4"/>
    <dgm:cxn modelId="{983A13E1-DBFA-4048-8932-72A07B33F957}" type="presParOf" srcId="{1439717B-283C-48FF-AF62-1990F52B6512}" destId="{96015622-8A46-45CF-A72A-2856B699B374}" srcOrd="1" destOrd="0" presId="urn:microsoft.com/office/officeart/2005/8/layout/hProcess4"/>
    <dgm:cxn modelId="{9E4D9DC2-5878-4DF4-8197-C19BA06D0937}" type="presParOf" srcId="{1439717B-283C-48FF-AF62-1990F52B6512}" destId="{BFE859F2-A9E8-4F95-9161-8EC68F2D30C4}" srcOrd="2" destOrd="0" presId="urn:microsoft.com/office/officeart/2005/8/layout/hProcess4"/>
    <dgm:cxn modelId="{5175F6D1-9CB0-4593-BAC3-692D80EF050C}" type="presParOf" srcId="{1439717B-283C-48FF-AF62-1990F52B6512}" destId="{E18C6CF4-EDEB-4539-A36D-E0355B626199}" srcOrd="3" destOrd="0" presId="urn:microsoft.com/office/officeart/2005/8/layout/hProcess4"/>
    <dgm:cxn modelId="{43BDCF09-31AC-43B0-805E-DD1025F260DD}" type="presParOf" srcId="{1439717B-283C-48FF-AF62-1990F52B6512}" destId="{D9FCD5E9-9E94-4534-BAB4-3DB8EB44E7D0}" srcOrd="4" destOrd="0" presId="urn:microsoft.com/office/officeart/2005/8/layout/hProcess4"/>
    <dgm:cxn modelId="{6A5928FD-0A79-4F7E-879C-5F088F4602E9}" type="presParOf" srcId="{224851B6-C14D-49DE-883B-A13003DA4601}" destId="{6A63D16E-EEE6-4267-97EA-5AD7D2BC4E84}" srcOrd="1" destOrd="0" presId="urn:microsoft.com/office/officeart/2005/8/layout/hProcess4"/>
    <dgm:cxn modelId="{1C0B2966-A4D5-49CC-B7F2-A121C5C9817C}" type="presParOf" srcId="{224851B6-C14D-49DE-883B-A13003DA4601}" destId="{59BAED1E-A4FE-4FA3-8716-57917AF47F38}" srcOrd="2" destOrd="0" presId="urn:microsoft.com/office/officeart/2005/8/layout/hProcess4"/>
    <dgm:cxn modelId="{FE2DC098-A539-4BB8-8D74-C108718A6D23}" type="presParOf" srcId="{59BAED1E-A4FE-4FA3-8716-57917AF47F38}" destId="{5C833856-7FAF-4B27-932C-67C7D08339F2}" srcOrd="0" destOrd="0" presId="urn:microsoft.com/office/officeart/2005/8/layout/hProcess4"/>
    <dgm:cxn modelId="{16AAA183-E1A3-4ECF-997A-81333DC4EFCA}" type="presParOf" srcId="{59BAED1E-A4FE-4FA3-8716-57917AF47F38}" destId="{E83793B4-2C5C-4D90-82FA-E5EE4745664D}" srcOrd="1" destOrd="0" presId="urn:microsoft.com/office/officeart/2005/8/layout/hProcess4"/>
    <dgm:cxn modelId="{A310F834-0A95-4F4E-9CFF-8ED098D6F853}" type="presParOf" srcId="{59BAED1E-A4FE-4FA3-8716-57917AF47F38}" destId="{67FFE978-6FBE-4424-80BE-B9E4B4DD0695}" srcOrd="2" destOrd="0" presId="urn:microsoft.com/office/officeart/2005/8/layout/hProcess4"/>
    <dgm:cxn modelId="{FC3C9877-F1AB-4630-B09D-E2422D71C1B2}" type="presParOf" srcId="{59BAED1E-A4FE-4FA3-8716-57917AF47F38}" destId="{029D1FDE-4DD7-4FA5-8C70-0C747477B66C}" srcOrd="3" destOrd="0" presId="urn:microsoft.com/office/officeart/2005/8/layout/hProcess4"/>
    <dgm:cxn modelId="{0C23CC14-2827-4D42-B3F2-24A9658D4CA9}" type="presParOf" srcId="{59BAED1E-A4FE-4FA3-8716-57917AF47F38}" destId="{C2556EF6-41FF-46C6-8829-911BFA533FFE}" srcOrd="4" destOrd="0" presId="urn:microsoft.com/office/officeart/2005/8/layout/hProcess4"/>
    <dgm:cxn modelId="{03B78875-546F-4B9E-B138-1C0FF132346D}" type="presParOf" srcId="{224851B6-C14D-49DE-883B-A13003DA4601}" destId="{DC2A0ADB-DCE3-4BF4-9952-0394865777AC}" srcOrd="3" destOrd="0" presId="urn:microsoft.com/office/officeart/2005/8/layout/hProcess4"/>
    <dgm:cxn modelId="{470A6CA6-A9CE-464F-84DB-5DC13565A2C8}" type="presParOf" srcId="{224851B6-C14D-49DE-883B-A13003DA4601}" destId="{A874A3A3-A340-4ABC-99B5-7529D4415335}" srcOrd="4" destOrd="0" presId="urn:microsoft.com/office/officeart/2005/8/layout/hProcess4"/>
    <dgm:cxn modelId="{F6B1C4DA-988E-4055-9765-306F5A98CD06}" type="presParOf" srcId="{A874A3A3-A340-4ABC-99B5-7529D4415335}" destId="{14032C0B-60AE-432B-A713-F993D1C4BA8F}" srcOrd="0" destOrd="0" presId="urn:microsoft.com/office/officeart/2005/8/layout/hProcess4"/>
    <dgm:cxn modelId="{F9FB30AF-82A1-4872-8383-99625B6C2D69}" type="presParOf" srcId="{A874A3A3-A340-4ABC-99B5-7529D4415335}" destId="{69C28D3B-E083-42DF-9EA0-916CA12125A9}" srcOrd="1" destOrd="0" presId="urn:microsoft.com/office/officeart/2005/8/layout/hProcess4"/>
    <dgm:cxn modelId="{16665CFF-3E48-4ABD-A683-4C6BF569EDAE}" type="presParOf" srcId="{A874A3A3-A340-4ABC-99B5-7529D4415335}" destId="{843715D2-C2C2-41EB-BDA3-21230FBA46DB}" srcOrd="2" destOrd="0" presId="urn:microsoft.com/office/officeart/2005/8/layout/hProcess4"/>
    <dgm:cxn modelId="{A27E2538-F421-4EB9-A2F6-3C451A831951}" type="presParOf" srcId="{A874A3A3-A340-4ABC-99B5-7529D4415335}" destId="{047F5837-10E2-4FFC-A492-DB8A19EF48CA}" srcOrd="3" destOrd="0" presId="urn:microsoft.com/office/officeart/2005/8/layout/hProcess4"/>
    <dgm:cxn modelId="{043CCFDB-C988-4DED-8C9A-2A3B586895E5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3/22/2015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3/22/2015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3/22/2015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holasjohnson.org/" TargetMode="External"/><Relationship Id="rId2" Type="http://schemas.openxmlformats.org/officeDocument/2006/relationships/hyperlink" Target="mailto:Nicholas-Johnson@uiowa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iowa.edu/~our/opmanual/ii/19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1219200"/>
            <a:ext cx="8229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Why You Can’t Win, Break Even, or Get Out of the Game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3" y="4038600"/>
            <a:ext cx="8229600" cy="2057400"/>
          </a:xfrm>
        </p:spPr>
        <p:txBody>
          <a:bodyPr>
            <a:normAutofit/>
          </a:bodyPr>
          <a:lstStyle/>
          <a:p>
            <a:r>
              <a:rPr lang="it-IT" dirty="0" smtClean="0"/>
              <a:t>. . . Watching the digital dEMOLItion of our fourth amendment rights</a:t>
            </a:r>
          </a:p>
          <a:p>
            <a:endParaRPr lang="it-IT" dirty="0" smtClean="0"/>
          </a:p>
          <a:p>
            <a:pPr algn="ctr"/>
            <a:r>
              <a:rPr lang="it-IT" dirty="0" smtClean="0"/>
              <a:t>Ideas &amp; Intersections: DIGITAL PRIVACY</a:t>
            </a:r>
          </a:p>
          <a:p>
            <a:pPr algn="ctr"/>
            <a:r>
              <a:rPr lang="it-IT" dirty="0" smtClean="0"/>
              <a:t>Nicholas</a:t>
            </a:r>
            <a:r>
              <a:rPr lang="it-IT" baseline="0" dirty="0" smtClean="0"/>
              <a:t> johnson</a:t>
            </a:r>
          </a:p>
          <a:p>
            <a:pPr algn="ctr"/>
            <a:r>
              <a:rPr lang="it-IT" baseline="0" dirty="0" smtClean="0"/>
              <a:t>April 7, </a:t>
            </a:r>
            <a:r>
              <a:rPr lang="it-IT" baseline="0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Fourth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3200400"/>
            <a:ext cx="9134391" cy="1828799"/>
          </a:xfrm>
        </p:spPr>
        <p:txBody>
          <a:bodyPr/>
          <a:lstStyle/>
          <a:p>
            <a:pPr marL="857250" lvl="4" indent="0">
              <a:buNone/>
            </a:pPr>
            <a:r>
              <a:rPr lang="en-US" sz="2800" i="1" dirty="0" smtClean="0"/>
              <a:t>“The right of the people to be secure in their persons, houses, papers, and effects, from unreasonable searches and seizures, shall not be violated . . ..”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Supreme Court Law is Made</a:t>
            </a:r>
            <a:br>
              <a:rPr lang="en-US" dirty="0" smtClean="0"/>
            </a:br>
            <a:r>
              <a:rPr lang="en-US" dirty="0" smtClean="0"/>
              <a:t>Three cases: </a:t>
            </a:r>
            <a:r>
              <a:rPr lang="en-US" i="1" dirty="0" smtClean="0"/>
              <a:t>Olmstead</a:t>
            </a:r>
            <a:r>
              <a:rPr lang="en-US" dirty="0" smtClean="0"/>
              <a:t>, </a:t>
            </a:r>
            <a:r>
              <a:rPr lang="en-US" i="1" dirty="0" smtClean="0"/>
              <a:t>Katz</a:t>
            </a:r>
            <a:r>
              <a:rPr lang="en-US" dirty="0" smtClean="0"/>
              <a:t>, and </a:t>
            </a:r>
            <a:r>
              <a:rPr lang="en-US" i="1" dirty="0" smtClean="0"/>
              <a:t>Miller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905000"/>
            <a:ext cx="8905668" cy="4114800"/>
          </a:xfrm>
        </p:spPr>
      </p:pic>
    </p:spTree>
    <p:extLst>
      <p:ext uri="{BB962C8B-B14F-4D97-AF65-F5344CB8AC3E}">
        <p14:creationId xmlns:p14="http://schemas.microsoft.com/office/powerpoint/2010/main" val="4842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Olmstead v. United States </a:t>
            </a:r>
            <a:r>
              <a:rPr lang="en-US" i="0" dirty="0" smtClean="0"/>
              <a:t>(1928)</a:t>
            </a:r>
            <a:endParaRPr lang="en-US" i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2" y="2819400"/>
            <a:ext cx="4572000" cy="2441448"/>
          </a:xfrm>
        </p:spPr>
      </p:pic>
      <p:sp>
        <p:nvSpPr>
          <p:cNvPr id="3" name="TextBox 2"/>
          <p:cNvSpPr txBox="1"/>
          <p:nvPr/>
        </p:nvSpPr>
        <p:spPr>
          <a:xfrm>
            <a:off x="1293812" y="3124200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Fourth Amendment literalism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54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Katz v. United States </a:t>
            </a:r>
            <a:r>
              <a:rPr lang="en-US" i="0" dirty="0" smtClean="0"/>
              <a:t>(1967)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1905000"/>
            <a:ext cx="3086100" cy="4114800"/>
          </a:xfrm>
        </p:spPr>
      </p:pic>
      <p:sp>
        <p:nvSpPr>
          <p:cNvPr id="3" name="TextBox 2"/>
          <p:cNvSpPr txBox="1"/>
          <p:nvPr/>
        </p:nvSpPr>
        <p:spPr>
          <a:xfrm>
            <a:off x="836612" y="2895600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 . . and the “reasonable expectation of privacy.”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99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United States v. Miller </a:t>
            </a:r>
            <a:r>
              <a:rPr lang="en-US" dirty="0" smtClean="0"/>
              <a:t>(1976)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Bank’s records?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02" y="3371709"/>
            <a:ext cx="2476846" cy="201958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Or your records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400425"/>
            <a:ext cx="2971800" cy="1962150"/>
          </a:xfrm>
        </p:spPr>
      </p:pic>
    </p:spTree>
    <p:extLst>
      <p:ext uri="{BB962C8B-B14F-4D97-AF65-F5344CB8AC3E}">
        <p14:creationId xmlns:p14="http://schemas.microsoft.com/office/powerpoint/2010/main" val="27162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Our Options?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2895600"/>
            <a:ext cx="9134391" cy="236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Find Walden Pond; live “off the grid”</a:t>
            </a:r>
          </a:p>
          <a:p>
            <a:r>
              <a:rPr lang="en-US" sz="2800" dirty="0" smtClean="0"/>
              <a:t>Accept  our digital nakedness</a:t>
            </a:r>
          </a:p>
          <a:p>
            <a:r>
              <a:rPr lang="en-US" sz="2800" dirty="0" smtClean="0"/>
              <a:t>Option Three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366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Three: “New Rules”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2438400"/>
            <a:ext cx="9134391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Default: Retain “reasonable expectation” if 3d party-only reception of personal info required for transaction</a:t>
            </a:r>
          </a:p>
          <a:p>
            <a:r>
              <a:rPr lang="en-US" sz="2800" dirty="0" smtClean="0"/>
              <a:t>Simple, clear, short contract language</a:t>
            </a:r>
          </a:p>
          <a:p>
            <a:pPr lvl="1"/>
            <a:r>
              <a:rPr lang="en-US" sz="2400" dirty="0" smtClean="0"/>
              <a:t>Do nothing </a:t>
            </a:r>
            <a:r>
              <a:rPr lang="en-US" sz="2400" dirty="0" smtClean="0">
                <a:sym typeface="Wingdings" panose="05000000000000000000" pitchFamily="2" charset="2"/>
              </a:rPr>
              <a:t> Privacy protected; fee charged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Free or cheap product/service  relinquish privacy</a:t>
            </a:r>
          </a:p>
          <a:p>
            <a:r>
              <a:rPr lang="en-US" sz="2800" dirty="0" smtClean="0"/>
              <a:t>Prohibit gov’t access to third party data without warrant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50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2819400"/>
            <a:ext cx="9134391" cy="2514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hlinkClick r:id="rId2"/>
              </a:rPr>
              <a:t>Nicholas-Johnson@uiowa.edu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www.nicholasjohnson.org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FromDC2Iowa.blogspot.com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 Wonder Why We Call It “The Web”?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sz="2400" dirty="0" smtClean="0"/>
              <a:t>-- Cartoon Credit, Signe Wilkinson, March 16, 2015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77" y="2590800"/>
            <a:ext cx="5525271" cy="3362794"/>
          </a:xfrm>
        </p:spPr>
      </p:pic>
    </p:spTree>
    <p:extLst>
      <p:ext uri="{BB962C8B-B14F-4D97-AF65-F5344CB8AC3E}">
        <p14:creationId xmlns:p14="http://schemas.microsoft.com/office/powerpoint/2010/main" val="188123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u="sng" dirty="0" smtClean="0"/>
              <a:t>Won’t</a:t>
            </a:r>
            <a:r>
              <a:rPr lang="en-US" dirty="0" smtClean="0"/>
              <a:t> We Be Talking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2514600"/>
            <a:ext cx="9134391" cy="2819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Loss of Privacy Topics</a:t>
            </a:r>
          </a:p>
          <a:p>
            <a:pPr lvl="1"/>
            <a:r>
              <a:rPr lang="en-US" sz="2400" dirty="0" smtClean="0"/>
              <a:t>Who</a:t>
            </a:r>
            <a:r>
              <a:rPr lang="en-US" sz="2400" baseline="0" dirty="0" smtClean="0"/>
              <a:t> wants our private info?</a:t>
            </a:r>
            <a:endParaRPr lang="en-US" sz="2400" dirty="0" smtClean="0"/>
          </a:p>
          <a:p>
            <a:pPr lvl="1"/>
            <a:r>
              <a:rPr lang="en-US" sz="2400" dirty="0" smtClean="0"/>
              <a:t>What are their motives?</a:t>
            </a:r>
          </a:p>
          <a:p>
            <a:pPr lvl="1"/>
            <a:r>
              <a:rPr lang="en-US" sz="2400" dirty="0" smtClean="0"/>
              <a:t>What do they target?</a:t>
            </a:r>
          </a:p>
          <a:p>
            <a:pPr lvl="1"/>
            <a:r>
              <a:rPr lang="en-US" sz="2400" dirty="0" smtClean="0"/>
              <a:t>What tools do they use?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08" y="2657311"/>
            <a:ext cx="3842373" cy="25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– Line Combinatio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095878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9" name="Content Placeholder 8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0186230"/>
              </p:ext>
            </p:extLst>
          </p:nvPr>
        </p:nvGraphicFramePr>
        <p:xfrm>
          <a:off x="6229350" y="1905000"/>
          <a:ext cx="44196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</a:tblGrid>
              <a:tr h="51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SmartArt</a:t>
            </a:r>
            <a:endParaRPr lang="en-US" dirty="0"/>
          </a:p>
        </p:txBody>
      </p:sp>
      <p:graphicFrame>
        <p:nvGraphicFramePr>
          <p:cNvPr id="3" name="Content Placeholder 2" descr="Alternating Flow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179389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United States v. Miller </a:t>
            </a:r>
            <a:r>
              <a:rPr lang="en-US" dirty="0" smtClean="0"/>
              <a:t>(1976)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Financial records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u="sng" dirty="0" smtClean="0"/>
              <a:t>Will</a:t>
            </a:r>
            <a:r>
              <a:rPr lang="en-US" dirty="0" smtClean="0"/>
              <a:t> We Be Talking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2514600"/>
            <a:ext cx="9134391" cy="3505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Privacy protections</a:t>
            </a:r>
          </a:p>
          <a:p>
            <a:r>
              <a:rPr lang="en-US" sz="2800" dirty="0" smtClean="0"/>
              <a:t>Random Observations</a:t>
            </a:r>
          </a:p>
          <a:p>
            <a:r>
              <a:rPr lang="en-US" sz="2800" dirty="0" smtClean="0"/>
              <a:t>The Fourth Amendment</a:t>
            </a:r>
          </a:p>
          <a:p>
            <a:r>
              <a:rPr lang="en-US" sz="2800" dirty="0" smtClean="0"/>
              <a:t>A story about its evolution</a:t>
            </a:r>
          </a:p>
          <a:p>
            <a:r>
              <a:rPr lang="en-US" sz="2800" dirty="0" smtClean="0"/>
              <a:t>A possible solution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046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Protection: What </a:t>
            </a:r>
            <a:r>
              <a:rPr lang="en-US" u="sng" dirty="0" smtClean="0"/>
              <a:t>We</a:t>
            </a:r>
            <a:r>
              <a:rPr lang="en-US" dirty="0" smtClean="0"/>
              <a:t> Can Provide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2667000"/>
            <a:ext cx="9134391" cy="28194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Use strong passwords; air-wall passwords</a:t>
            </a:r>
          </a:p>
          <a:p>
            <a:pPr lvl="0"/>
            <a:r>
              <a:rPr lang="en-US" sz="2800" dirty="0" smtClean="0"/>
              <a:t>Consider encryption</a:t>
            </a:r>
          </a:p>
          <a:p>
            <a:pPr lvl="0"/>
            <a:r>
              <a:rPr lang="en-US" sz="2800" dirty="0" smtClean="0"/>
              <a:t>Be suspicious (phishing; unknown senders, photos, links)</a:t>
            </a:r>
          </a:p>
          <a:p>
            <a:pPr lvl="0"/>
            <a:r>
              <a:rPr lang="en-US" sz="2800" dirty="0" smtClean="0"/>
              <a:t>Don’t share identity online (birthdate; mother’s name)</a:t>
            </a:r>
          </a:p>
        </p:txBody>
      </p:sp>
    </p:spTree>
    <p:extLst>
      <p:ext uri="{BB962C8B-B14F-4D97-AF65-F5344CB8AC3E}">
        <p14:creationId xmlns:p14="http://schemas.microsoft.com/office/powerpoint/2010/main" val="39878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Protection: What </a:t>
            </a:r>
            <a:r>
              <a:rPr lang="en-US" u="sng" dirty="0" smtClean="0"/>
              <a:t>Law</a:t>
            </a:r>
            <a:r>
              <a:rPr lang="en-US" dirty="0" smtClean="0"/>
              <a:t> Can Provide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343401"/>
          </a:xfrm>
        </p:spPr>
        <p:txBody>
          <a:bodyPr>
            <a:normAutofit/>
          </a:bodyPr>
          <a:lstStyle/>
          <a:p>
            <a:r>
              <a:rPr lang="en-US" dirty="0" smtClean="0"/>
              <a:t>UN Universal</a:t>
            </a:r>
            <a:r>
              <a:rPr lang="en-US" baseline="0" dirty="0" smtClean="0"/>
              <a:t> Declaration of Human Rights (Article 12)</a:t>
            </a:r>
          </a:p>
          <a:p>
            <a:r>
              <a:rPr lang="en-US" baseline="0" dirty="0" smtClean="0"/>
              <a:t>European Union (right to be forgotten)</a:t>
            </a:r>
          </a:p>
          <a:p>
            <a:r>
              <a:rPr lang="en-US" baseline="0" dirty="0" smtClean="0"/>
              <a:t>U.S. Constitution (Fourth Amendment)</a:t>
            </a:r>
          </a:p>
          <a:p>
            <a:r>
              <a:rPr lang="en-US" baseline="0" dirty="0" smtClean="0"/>
              <a:t>General laws (federal Privacy Act)</a:t>
            </a:r>
          </a:p>
          <a:p>
            <a:r>
              <a:rPr lang="en-US" baseline="0" dirty="0" smtClean="0"/>
              <a:t>Sector laws (children, health, education, library/ video rental records)</a:t>
            </a:r>
          </a:p>
          <a:p>
            <a:r>
              <a:rPr lang="en-US" baseline="0" dirty="0" smtClean="0"/>
              <a:t>Common law (seclusion, defamation, false light, disclosure)</a:t>
            </a:r>
          </a:p>
          <a:p>
            <a:r>
              <a:rPr lang="en-US" baseline="0" dirty="0" smtClean="0"/>
              <a:t>Personal privacy (contraceptives; abortion)</a:t>
            </a:r>
          </a:p>
          <a:p>
            <a:r>
              <a:rPr lang="en-US" dirty="0" smtClean="0"/>
              <a:t>. . . And take away (Patriot Act; FISA)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49" y="685800"/>
            <a:ext cx="9144001" cy="1371600"/>
          </a:xfrm>
        </p:spPr>
        <p:txBody>
          <a:bodyPr>
            <a:noAutofit/>
          </a:bodyPr>
          <a:lstStyle/>
          <a:p>
            <a:r>
              <a:rPr lang="en-US" dirty="0" smtClean="0"/>
              <a:t>Random Observations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. . . From Orwell . . 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75" y="2209800"/>
            <a:ext cx="6586750" cy="4114800"/>
          </a:xfrm>
        </p:spPr>
      </p:pic>
    </p:spTree>
    <p:extLst>
      <p:ext uri="{BB962C8B-B14F-4D97-AF65-F5344CB8AC3E}">
        <p14:creationId xmlns:p14="http://schemas.microsoft.com/office/powerpoint/2010/main" val="18729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. to Pogo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95" y="2657474"/>
            <a:ext cx="6133405" cy="3590925"/>
          </a:xfrm>
        </p:spPr>
      </p:pic>
    </p:spTree>
    <p:extLst>
      <p:ext uri="{BB962C8B-B14F-4D97-AF65-F5344CB8AC3E}">
        <p14:creationId xmlns:p14="http://schemas.microsoft.com/office/powerpoint/2010/main" val="135178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Operations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2285999"/>
            <a:ext cx="9362992" cy="3733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Acceptable Use of Information Technology Resources, </a:t>
            </a:r>
            <a:r>
              <a:rPr lang="en-US" sz="2800" dirty="0" smtClean="0">
                <a:hlinkClick r:id="rId2"/>
              </a:rPr>
              <a:t>Ch. 19.3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/>
          </a:p>
          <a:p>
            <a:pPr marL="633412" lvl="3" indent="0">
              <a:buNone/>
            </a:pPr>
            <a:r>
              <a:rPr lang="en-US" sz="2800" dirty="0" smtClean="0"/>
              <a:t>“</a:t>
            </a:r>
            <a:r>
              <a:rPr lang="en-US" sz="2800" i="1" dirty="0"/>
              <a:t>The University . . . does not condone either censorship or the unauthorized inspection of electronic files</a:t>
            </a:r>
            <a:r>
              <a:rPr lang="en-US" sz="2800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273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511</Words>
  <Application>Microsoft Office PowerPoint</Application>
  <PresentationFormat>Custom</PresentationFormat>
  <Paragraphs>95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Corbel</vt:lpstr>
      <vt:lpstr>Wingdings</vt:lpstr>
      <vt:lpstr>Digital Blue Tunnel 16x9</vt:lpstr>
      <vt:lpstr>Why You Can’t Win, Break Even, or Get Out of the Game</vt:lpstr>
      <vt:lpstr>Ever Wonder Why We Call It “The Web”?      -- Cartoon Credit, Signe Wilkinson, March 16, 2015</vt:lpstr>
      <vt:lpstr>What Won’t We Be Talking About?</vt:lpstr>
      <vt:lpstr>What Will We Be Talking About?</vt:lpstr>
      <vt:lpstr>Privacy Protection: What We Can Provide</vt:lpstr>
      <vt:lpstr>Privacy Protection: What Law Can Provide </vt:lpstr>
      <vt:lpstr>Random Observations  . . . From Orwell . . . </vt:lpstr>
      <vt:lpstr>. . . to Pogo</vt:lpstr>
      <vt:lpstr>UI Operations Manual</vt:lpstr>
      <vt:lpstr>The Fourth Amendment</vt:lpstr>
      <vt:lpstr>How Supreme Court Law is Made Three cases: Olmstead, Katz, and Miller</vt:lpstr>
      <vt:lpstr>Olmstead v. United States (1928)</vt:lpstr>
      <vt:lpstr>Katz v. United States (1967)</vt:lpstr>
      <vt:lpstr>United States v. Miller (1976) </vt:lpstr>
      <vt:lpstr>What Are Our Options?</vt:lpstr>
      <vt:lpstr>Option Three: “New Rules”</vt:lpstr>
      <vt:lpstr>Coordinates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and Content Layout with Chart</vt:lpstr>
      <vt:lpstr>Two Content Layout with Table</vt:lpstr>
      <vt:lpstr>Title and Content Layout with SmartArt</vt:lpstr>
      <vt:lpstr>PowerPoint Presentation</vt:lpstr>
      <vt:lpstr>United States v. Miller (1976)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2015-02-13T14:55:28Z</dcterms:created>
  <dcterms:modified xsi:type="dcterms:W3CDTF">2015-03-22T20:49:34Z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